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6" r:id="rId11"/>
    <p:sldId id="267" r:id="rId12"/>
    <p:sldId id="268" r:id="rId13"/>
  </p:sldIdLst>
  <p:sldSz cx="10801350" cy="7561263"/>
  <p:notesSz cx="6858000" cy="9144000"/>
  <p:defaultTextStyle>
    <a:defPPr>
      <a:defRPr lang="ru-RU"/>
    </a:defPPr>
    <a:lvl1pPr marL="0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296" y="78"/>
      </p:cViewPr>
      <p:guideLst>
        <p:guide orient="horz" pos="2382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6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2801"/>
            <a:ext cx="9721215" cy="1260211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764295"/>
            <a:ext cx="9721215" cy="4990084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7008171"/>
            <a:ext cx="3420428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927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78" indent="-393478" algn="l" defTabSz="104927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defTabSz="10492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93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30" indent="-262319" algn="l" defTabSz="104927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867" indent="-262319" algn="l" defTabSz="104927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504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141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778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415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06905">
            <a:off x="4176539" y="1908423"/>
            <a:ext cx="2815288" cy="1994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4192" y="612279"/>
            <a:ext cx="68563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Паспорт мини – музея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«Поздравительная открытка»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4291" y="4788743"/>
            <a:ext cx="573586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МБДОУ детский сад № 527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Младшая группа № 1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Воспитатель Иванова Елена Александровна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7" name="Рисунок 6" descr="о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22256">
            <a:off x="2738832" y="1898246"/>
            <a:ext cx="1813559" cy="2690076"/>
          </a:xfrm>
          <a:prstGeom prst="rect">
            <a:avLst/>
          </a:prstGeom>
        </p:spPr>
      </p:pic>
      <p:pic>
        <p:nvPicPr>
          <p:cNvPr id="10" name="Рисунок 9" descr="т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10078">
            <a:off x="6562089" y="2134711"/>
            <a:ext cx="2043597" cy="28703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AA8E06-9BF5-4CDC-89F4-1A80C54A0C63}"/>
              </a:ext>
            </a:extLst>
          </p:cNvPr>
          <p:cNvSpPr/>
          <p:nvPr/>
        </p:nvSpPr>
        <p:spPr>
          <a:xfrm>
            <a:off x="2232323" y="108223"/>
            <a:ext cx="5832648" cy="6428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latin typeface="Georgia" panose="02040502050405020303" pitchFamily="18" charset="0"/>
                <a:ea typeface="Times New Roman" panose="02020603050405020304" pitchFamily="18" charset="0"/>
              </a:rPr>
              <a:t>Экспонаты музея сгруппированы по следующим разделам:</a:t>
            </a:r>
            <a:r>
              <a:rPr lang="ru-RU" sz="2400" i="1" dirty="0">
                <a:latin typeface="Georgia" panose="02040502050405020303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• открытки «Поздравляем»                                                                                                                   • открытки «С Днём рождения»                                                                                 • открытки «С Новым годом»                                                                                         • открытки «С Рождеством»                                                                                                                 • открытки «С 8 марта»                                                                                                                         • открытки «С 23 февраля»                                                                                       • открытки «К различным датам»                                                                                • открытки большие                                                                                                                                 • мини – открытки                                                                                                                                       • открытки  «Валентинки»                                                                                                                      • открытки прошлого века                                                                                                                       • поделки из открыток</a:t>
            </a:r>
            <a:endParaRPr lang="ru-RU" sz="1400" dirty="0">
              <a:effectLst/>
              <a:latin typeface="Georgia" panose="02040502050405020303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64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AA8E06-9BF5-4CDC-89F4-1A80C54A0C63}"/>
              </a:ext>
            </a:extLst>
          </p:cNvPr>
          <p:cNvSpPr/>
          <p:nvPr/>
        </p:nvSpPr>
        <p:spPr>
          <a:xfrm>
            <a:off x="2232323" y="612279"/>
            <a:ext cx="58326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Georgia" panose="02040502050405020303" pitchFamily="18" charset="0"/>
              </a:rPr>
              <a:t>Экскурсионно-массовая работа:</a:t>
            </a:r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i="1" dirty="0">
                <a:latin typeface="Georgia" panose="02040502050405020303" pitchFamily="18" charset="0"/>
              </a:rPr>
              <a:t>Основные посетители – дети, посещающие детский сад, родители, педагоги, гости группы.</a:t>
            </a:r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i="1" dirty="0">
                <a:latin typeface="Georgia" panose="02040502050405020303" pitchFamily="18" charset="0"/>
              </a:rPr>
              <a:t>Материалы мини-музея широко используются в образовательной деятельности: по художественному творчеству, чтению художественной литературы; в совместной деятельности педагога с детьми, при проведении индивидуальной работы, в работе с родителями, при праздновании праздников.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3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AA8E06-9BF5-4CDC-89F4-1A80C54A0C63}"/>
              </a:ext>
            </a:extLst>
          </p:cNvPr>
          <p:cNvSpPr/>
          <p:nvPr/>
        </p:nvSpPr>
        <p:spPr>
          <a:xfrm>
            <a:off x="2160315" y="324247"/>
            <a:ext cx="58326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Georgia" panose="02040502050405020303" pitchFamily="18" charset="0"/>
              </a:rPr>
              <a:t>Принципы функционирования музея</a:t>
            </a:r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i="1" dirty="0">
                <a:latin typeface="Georgia" panose="02040502050405020303" pitchFamily="18" charset="0"/>
              </a:rPr>
              <a:t>• принцип учета возрастных особенностей дошкольников;</a:t>
            </a:r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i="1" dirty="0">
                <a:latin typeface="Georgia" panose="02040502050405020303" pitchFamily="18" charset="0"/>
              </a:rPr>
              <a:t>• принцип опоры на интересы ребенка;  </a:t>
            </a:r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i="1" dirty="0">
                <a:latin typeface="Georgia" panose="02040502050405020303" pitchFamily="18" charset="0"/>
              </a:rPr>
              <a:t>• принцип осуществления взаимодействия воспитателя с детьми при руководящей роли взрослого;</a:t>
            </a:r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i="1" dirty="0">
                <a:latin typeface="Georgia" panose="02040502050405020303" pitchFamily="18" charset="0"/>
              </a:rPr>
              <a:t>• принцип наглядности;</a:t>
            </a:r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i="1" dirty="0">
                <a:latin typeface="Georgia" panose="02040502050405020303" pitchFamily="18" charset="0"/>
              </a:rPr>
              <a:t>• принцип последовательности;</a:t>
            </a:r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i="1" dirty="0">
                <a:latin typeface="Georgia" panose="02040502050405020303" pitchFamily="18" charset="0"/>
              </a:rPr>
              <a:t>• принцип сотрудничества и взаимоуважения;</a:t>
            </a:r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i="1" dirty="0">
                <a:latin typeface="Georgia" panose="02040502050405020303" pitchFamily="18" charset="0"/>
              </a:rPr>
              <a:t>• принцип психологической комфортности и безопасности деятельности. 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7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6339" y="900311"/>
            <a:ext cx="66967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АКТУАЛЬНОСТЬ:</a:t>
            </a:r>
          </a:p>
          <a:p>
            <a:endParaRPr lang="ru-RU" sz="20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Искусство является уникальным явлением в жизни общества. Оно появилось на заре развития человечества как способ самовыражения, как результат творческого осмысления человеком окружающего мира. При этом искусство как таковое не свойственно другим представителям животного мира, 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самовыражаться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творчески – это прерогатива людей. Оно пробуждает в сердцах людей все самое прекрасное, призывает к благородным поступкам. И, конечно, искусство воспитывает. Его роль в воспитании человека невозможно переоценить.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8347" y="684287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Приобщаясь к искусству, ребенок учится смотреть на окружающий мир совсем другими глазами, учится видеть и беречь его красоту. В результате растущий человек получает верные нравственные ориентиры, и его личность развивается гармонично.</a:t>
            </a:r>
          </a:p>
          <a:p>
            <a:endParaRPr lang="ru-RU" sz="20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Развиваясь с помощью искусства, ребенок выступает не только как зритель, но и как творец. Детям доступны практически все виды изобразительного и декоративно-прикладного творчества – рисование, лепка, аппликация  и другие.</a:t>
            </a:r>
          </a:p>
          <a:p>
            <a:endParaRPr lang="ru-RU" sz="2000" dirty="0"/>
          </a:p>
        </p:txBody>
      </p:sp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40264">
            <a:off x="2083823" y="4547051"/>
            <a:ext cx="2743280" cy="19438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283" y="756295"/>
            <a:ext cx="7056784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Georgia" pitchFamily="18" charset="0"/>
              </a:rPr>
              <a:t>ЦЕЛЬ:</a:t>
            </a:r>
          </a:p>
          <a:p>
            <a:endParaRPr lang="ru-RU" sz="2000" dirty="0">
              <a:latin typeface="Georgia" pitchFamily="18" charset="0"/>
            </a:endParaRPr>
          </a:p>
          <a:p>
            <a:r>
              <a:rPr lang="ru-RU" sz="2000" dirty="0">
                <a:latin typeface="Georgia" pitchFamily="18" charset="0"/>
              </a:rPr>
              <a:t>1.Ознакомление с историей возникновения открытки.</a:t>
            </a:r>
          </a:p>
          <a:p>
            <a:endParaRPr lang="ru-RU" sz="2000" dirty="0">
              <a:latin typeface="Georgia" pitchFamily="18" charset="0"/>
            </a:endParaRPr>
          </a:p>
          <a:p>
            <a:r>
              <a:rPr lang="ru-RU" sz="2000" dirty="0">
                <a:latin typeface="Georgia" pitchFamily="18" charset="0"/>
              </a:rPr>
              <a:t>2. Воспитание чувства прекрасного.</a:t>
            </a:r>
          </a:p>
          <a:p>
            <a:endParaRPr lang="ru-RU" sz="2000" dirty="0">
              <a:latin typeface="Georgia" pitchFamily="18" charset="0"/>
            </a:endParaRPr>
          </a:p>
          <a:p>
            <a:r>
              <a:rPr lang="ru-RU" sz="2000" dirty="0">
                <a:latin typeface="Georgia" pitchFamily="18" charset="0"/>
              </a:rPr>
              <a:t>3. Поддерживание инициативы в творческом  процессе собственной деятельности при использовании разнообразного материала при создании открытки.</a:t>
            </a:r>
          </a:p>
          <a:p>
            <a:endParaRPr lang="ru-RU" dirty="0"/>
          </a:p>
        </p:txBody>
      </p:sp>
      <p:pic>
        <p:nvPicPr>
          <p:cNvPr id="3" name="Рисунок 2" descr="о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16911">
            <a:off x="3117519" y="4154011"/>
            <a:ext cx="1540663" cy="22852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4291" y="252239"/>
            <a:ext cx="756084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Georgia" pitchFamily="18" charset="0"/>
              </a:rPr>
              <a:t>ЗАДАЧИ:</a:t>
            </a:r>
          </a:p>
          <a:p>
            <a:r>
              <a:rPr lang="ru-RU" sz="2000" dirty="0">
                <a:latin typeface="Georgia" pitchFamily="18" charset="0"/>
              </a:rPr>
              <a:t>1.Создать благоприятный творческий климат в коллективе взрослых и детей.</a:t>
            </a:r>
          </a:p>
          <a:p>
            <a:r>
              <a:rPr lang="ru-RU" sz="2000" dirty="0">
                <a:latin typeface="Georgia" pitchFamily="18" charset="0"/>
              </a:rPr>
              <a:t>2. Формировать потребность изучать традиции и историю своего народа.</a:t>
            </a:r>
          </a:p>
          <a:p>
            <a:r>
              <a:rPr lang="ru-RU" sz="2000" dirty="0">
                <a:latin typeface="Georgia" pitchFamily="18" charset="0"/>
              </a:rPr>
              <a:t>3. Развивать кругозор детей и побуждать к творческой активности.</a:t>
            </a:r>
          </a:p>
          <a:p>
            <a:r>
              <a:rPr lang="ru-RU" sz="2000" dirty="0">
                <a:latin typeface="Georgia" pitchFamily="18" charset="0"/>
              </a:rPr>
              <a:t>4. Показать, как изменились открытки с годами.</a:t>
            </a:r>
          </a:p>
          <a:p>
            <a:r>
              <a:rPr lang="ru-RU" sz="2000" dirty="0">
                <a:latin typeface="Georgia" pitchFamily="18" charset="0"/>
              </a:rPr>
              <a:t>5 .Формировать познавательный интерес.</a:t>
            </a:r>
          </a:p>
          <a:p>
            <a:r>
              <a:rPr lang="ru-RU" sz="2000" dirty="0">
                <a:latin typeface="Georgia" pitchFamily="18" charset="0"/>
              </a:rPr>
              <a:t>6. Формировать и активизировать у детей проявление эстетического отношения к объекту искусства – открытке;</a:t>
            </a:r>
          </a:p>
          <a:p>
            <a:r>
              <a:rPr lang="ru-RU" sz="2000" dirty="0">
                <a:latin typeface="Georgia" pitchFamily="18" charset="0"/>
              </a:rPr>
              <a:t>7. Совершенствовать и развивать умение создавать разнообразные формы (резать на короткие и длинные полоски, преобразовывать одни фигуры в другие);</a:t>
            </a:r>
          </a:p>
          <a:p>
            <a:endParaRPr lang="ru-RU" dirty="0"/>
          </a:p>
        </p:txBody>
      </p:sp>
      <p:pic>
        <p:nvPicPr>
          <p:cNvPr id="4" name="Рисунок 3" descr="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65716">
            <a:off x="3276857" y="4869745"/>
            <a:ext cx="1151363" cy="16171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291" y="252239"/>
            <a:ext cx="7632848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Georgia" pitchFamily="18" charset="0"/>
              </a:rPr>
              <a:t>ПОДГОТОВИТЕЛЬНЫЙ ЭТАП:</a:t>
            </a:r>
            <a:endParaRPr lang="ru-RU" sz="2000" dirty="0">
              <a:latin typeface="Georgia" pitchFamily="18" charset="0"/>
            </a:endParaRPr>
          </a:p>
          <a:p>
            <a:r>
              <a:rPr lang="ru-RU" sz="2000" dirty="0">
                <a:latin typeface="Georgia" pitchFamily="18" charset="0"/>
              </a:rPr>
              <a:t> </a:t>
            </a:r>
          </a:p>
          <a:p>
            <a:r>
              <a:rPr lang="ru-RU" sz="2000" dirty="0">
                <a:latin typeface="Georgia" pitchFamily="18" charset="0"/>
              </a:rPr>
              <a:t>- подбор литературы по теме;</a:t>
            </a:r>
          </a:p>
          <a:p>
            <a:r>
              <a:rPr lang="ru-RU" sz="2000" dirty="0">
                <a:latin typeface="Georgia" pitchFamily="18" charset="0"/>
              </a:rPr>
              <a:t>-сбор открыток и иллюстраций по теме, совместно с родителями;</a:t>
            </a:r>
          </a:p>
          <a:p>
            <a:r>
              <a:rPr lang="ru-RU" sz="2000" dirty="0">
                <a:latin typeface="Georgia" pitchFamily="18" charset="0"/>
              </a:rPr>
              <a:t>-проведение консультаций для родителей «Открытка из …»</a:t>
            </a:r>
          </a:p>
          <a:p>
            <a:pPr algn="ctr"/>
            <a:endParaRPr lang="ru-RU" sz="2000" b="1" dirty="0">
              <a:latin typeface="Georgia" pitchFamily="18" charset="0"/>
            </a:endParaRPr>
          </a:p>
          <a:p>
            <a:pPr algn="ctr"/>
            <a:r>
              <a:rPr lang="ru-RU" sz="2000" b="1" dirty="0">
                <a:latin typeface="Georgia" pitchFamily="18" charset="0"/>
              </a:rPr>
              <a:t>ОСНОВНОЙ ЭТАП:</a:t>
            </a:r>
            <a:endParaRPr lang="ru-RU" sz="2000" dirty="0">
              <a:latin typeface="Georgia" pitchFamily="18" charset="0"/>
            </a:endParaRPr>
          </a:p>
          <a:p>
            <a:r>
              <a:rPr lang="ru-RU" sz="2000" dirty="0">
                <a:latin typeface="Georgia" pitchFamily="18" charset="0"/>
              </a:rPr>
              <a:t>- беседа по теме «Открытка старая и всегда новая»,</a:t>
            </a:r>
          </a:p>
          <a:p>
            <a:r>
              <a:rPr lang="ru-RU" sz="2000" dirty="0">
                <a:latin typeface="Georgia" pitchFamily="18" charset="0"/>
              </a:rPr>
              <a:t>- беседа «Классификация открыток» ;</a:t>
            </a:r>
          </a:p>
          <a:p>
            <a:r>
              <a:rPr lang="ru-RU" sz="2000" dirty="0">
                <a:latin typeface="Georgia" pitchFamily="18" charset="0"/>
              </a:rPr>
              <a:t>- занятия по теме .</a:t>
            </a:r>
          </a:p>
          <a:p>
            <a:r>
              <a:rPr lang="ru-RU" sz="2000" dirty="0">
                <a:latin typeface="Georgia" pitchFamily="18" charset="0"/>
              </a:rPr>
              <a:t>- мастер класс «Открытка к празднику» совместное творчество родителей и детей </a:t>
            </a:r>
          </a:p>
          <a:p>
            <a:r>
              <a:rPr lang="ru-RU" sz="2000" dirty="0">
                <a:latin typeface="Georgia" pitchFamily="18" charset="0"/>
              </a:rPr>
              <a:t> </a:t>
            </a:r>
          </a:p>
          <a:p>
            <a:pPr algn="ctr"/>
            <a:r>
              <a:rPr lang="ru-RU" sz="2000" b="1" dirty="0">
                <a:latin typeface="Georgia" pitchFamily="18" charset="0"/>
              </a:rPr>
              <a:t>ЗАКЛЮЧИТЕЛЬНЫЙ ЭТАП:</a:t>
            </a:r>
            <a:endParaRPr lang="ru-RU" sz="2000" dirty="0">
              <a:latin typeface="Georgia" pitchFamily="18" charset="0"/>
            </a:endParaRPr>
          </a:p>
          <a:p>
            <a:r>
              <a:rPr lang="ru-RU" sz="2000" dirty="0">
                <a:latin typeface="Georgia" pitchFamily="18" charset="0"/>
              </a:rPr>
              <a:t>- создание альбома «Наши открытки»;</a:t>
            </a:r>
          </a:p>
          <a:p>
            <a:r>
              <a:rPr lang="ru-RU" sz="2000" dirty="0">
                <a:latin typeface="Georgia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0355" y="828303"/>
            <a:ext cx="662473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Формы работы.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Занятия.	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Беседы по теме.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Наблюдения.		</a:t>
            </a:r>
          </a:p>
          <a:p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000" b="1" i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Совместная  работа с родителями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: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-подготовка материала для  продуктивной деятельности детей, 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- сбор открыток для мини музея.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Домашнее задание — открытка к Пасхе — совместное творчество детей и родителей.</a:t>
            </a:r>
          </a:p>
          <a:p>
            <a:r>
              <a:rPr lang="ru-RU" dirty="0"/>
              <a:t>	</a:t>
            </a:r>
          </a:p>
          <a:p>
            <a:endParaRPr lang="ru-RU" dirty="0"/>
          </a:p>
        </p:txBody>
      </p:sp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02408">
            <a:off x="2546286" y="4666581"/>
            <a:ext cx="2291601" cy="16237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2302" y="308128"/>
            <a:ext cx="6696744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Georgia" pitchFamily="18" charset="0"/>
              </a:rPr>
              <a:t>ПРЕДПОЛАГАЕМЫЙ РЕЗУЛЬТАТ:</a:t>
            </a:r>
            <a:endParaRPr lang="ru-RU" sz="2400" dirty="0">
              <a:latin typeface="Georgia" pitchFamily="18" charset="0"/>
            </a:endParaRPr>
          </a:p>
          <a:p>
            <a:r>
              <a:rPr lang="ru-RU" sz="2400" dirty="0">
                <a:latin typeface="Georgia" pitchFamily="18" charset="0"/>
              </a:rPr>
              <a:t> </a:t>
            </a:r>
          </a:p>
          <a:p>
            <a:r>
              <a:rPr lang="ru-RU" sz="2400" dirty="0">
                <a:latin typeface="Georgia" pitchFamily="18" charset="0"/>
              </a:rPr>
              <a:t>- обогащение опыта работы с разнообразным материалом;</a:t>
            </a:r>
          </a:p>
          <a:p>
            <a:r>
              <a:rPr lang="ru-RU" sz="2400" dirty="0">
                <a:latin typeface="Georgia" pitchFamily="18" charset="0"/>
              </a:rPr>
              <a:t>- развитие умений для создания оригинальных композиций;</a:t>
            </a:r>
          </a:p>
          <a:p>
            <a:r>
              <a:rPr lang="ru-RU" sz="2400" dirty="0">
                <a:latin typeface="Georgia" pitchFamily="18" charset="0"/>
              </a:rPr>
              <a:t>- развитие познавательной активности;</a:t>
            </a:r>
          </a:p>
          <a:p>
            <a:r>
              <a:rPr lang="ru-RU" sz="2400" dirty="0">
                <a:latin typeface="Georgia" pitchFamily="18" charset="0"/>
              </a:rPr>
              <a:t>- формирование коммуникативных навыков в общении с детьми и взрослыми;</a:t>
            </a:r>
          </a:p>
          <a:p>
            <a:r>
              <a:rPr lang="ru-RU" sz="2400" dirty="0">
                <a:latin typeface="Georgia" pitchFamily="18" charset="0"/>
              </a:rPr>
              <a:t>- вовлечение родителей в педагогический процесс ДОУ, укрепление заинтересованности в сотрудничестве с детским садом.</a:t>
            </a:r>
          </a:p>
          <a:p>
            <a:endParaRPr lang="ru-RU" sz="2400" dirty="0"/>
          </a:p>
        </p:txBody>
      </p:sp>
      <p:pic>
        <p:nvPicPr>
          <p:cNvPr id="3" name="Рисунок 2" descr="о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5038">
            <a:off x="4740785" y="4822402"/>
            <a:ext cx="1319778" cy="19576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291" y="756295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Georgia" panose="02040502050405020303" pitchFamily="18" charset="0"/>
              </a:rPr>
              <a:t>Экспозиционная работа</a:t>
            </a:r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b="1" i="1" dirty="0">
                <a:latin typeface="Georgia" panose="02040502050405020303" pitchFamily="18" charset="0"/>
              </a:rPr>
              <a:t>1.</a:t>
            </a:r>
            <a:r>
              <a:rPr lang="ru-RU" sz="2400" i="1" dirty="0">
                <a:latin typeface="Georgia" panose="02040502050405020303" pitchFamily="18" charset="0"/>
              </a:rPr>
              <a:t>Экспозиции мини-музея используются по мере необходимости на занятиях и индивидуальной работе с детьми дошкольного возраста.</a:t>
            </a:r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b="1" i="1" dirty="0">
                <a:latin typeface="Georgia" panose="02040502050405020303" pitchFamily="18" charset="0"/>
              </a:rPr>
              <a:t>2</a:t>
            </a:r>
            <a:r>
              <a:rPr lang="ru-RU" sz="2400" i="1" dirty="0">
                <a:latin typeface="Georgia" panose="02040502050405020303" pitchFamily="18" charset="0"/>
              </a:rPr>
              <a:t>.Экспозиция носит мобильный характер, обновляется по мере поступления новых экспонатов.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517</Words>
  <Application>Microsoft Office PowerPoint</Application>
  <PresentationFormat>Произвольный</PresentationFormat>
  <Paragraphs>73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Иванова Елена</cp:lastModifiedBy>
  <cp:revision>11</cp:revision>
  <dcterms:created xsi:type="dcterms:W3CDTF">2020-03-12T16:30:31Z</dcterms:created>
  <dcterms:modified xsi:type="dcterms:W3CDTF">2023-09-14T16:57:42Z</dcterms:modified>
</cp:coreProperties>
</file>